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33"/>
  </p:notesMasterIdLst>
  <p:sldIdLst>
    <p:sldId id="256" r:id="rId2"/>
    <p:sldId id="554" r:id="rId3"/>
    <p:sldId id="552" r:id="rId4"/>
    <p:sldId id="558" r:id="rId5"/>
    <p:sldId id="555" r:id="rId6"/>
    <p:sldId id="553" r:id="rId7"/>
    <p:sldId id="563" r:id="rId8"/>
    <p:sldId id="643" r:id="rId9"/>
    <p:sldId id="644" r:id="rId10"/>
    <p:sldId id="654" r:id="rId11"/>
    <p:sldId id="655" r:id="rId12"/>
    <p:sldId id="656" r:id="rId13"/>
    <p:sldId id="645" r:id="rId14"/>
    <p:sldId id="646" r:id="rId15"/>
    <p:sldId id="648" r:id="rId16"/>
    <p:sldId id="657" r:id="rId17"/>
    <p:sldId id="658" r:id="rId18"/>
    <p:sldId id="649" r:id="rId19"/>
    <p:sldId id="650" r:id="rId20"/>
    <p:sldId id="560" r:id="rId21"/>
    <p:sldId id="587" r:id="rId22"/>
    <p:sldId id="588" r:id="rId23"/>
    <p:sldId id="659" r:id="rId24"/>
    <p:sldId id="660" r:id="rId25"/>
    <p:sldId id="652" r:id="rId26"/>
    <p:sldId id="653" r:id="rId27"/>
    <p:sldId id="651" r:id="rId28"/>
    <p:sldId id="661" r:id="rId29"/>
    <p:sldId id="561" r:id="rId30"/>
    <p:sldId id="562" r:id="rId31"/>
    <p:sldId id="44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2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2A8"/>
    <a:srgbClr val="FFDB4F"/>
    <a:srgbClr val="053B91"/>
    <a:srgbClr val="0E1734"/>
    <a:srgbClr val="0C388F"/>
    <a:srgbClr val="FFC000"/>
    <a:srgbClr val="34A8E7"/>
    <a:srgbClr val="073683"/>
    <a:srgbClr val="313D87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>
        <p:scale>
          <a:sx n="66" d="100"/>
          <a:sy n="66" d="100"/>
        </p:scale>
        <p:origin x="163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ygame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2187327"/>
            <a:ext cx="1001683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在开始使用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之前，首先需要通过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pip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安装库。在命令行中执行：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pip install 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1067EF-B7B7-A6A9-47D4-C02BF088A2B6}"/>
              </a:ext>
            </a:extLst>
          </p:cNvPr>
          <p:cNvSpPr txBox="1"/>
          <p:nvPr/>
        </p:nvSpPr>
        <p:spPr>
          <a:xfrm>
            <a:off x="1257127" y="1317217"/>
            <a:ext cx="5379334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2.2.1 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使用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pip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</a:p>
        </p:txBody>
      </p:sp>
    </p:spTree>
    <p:extLst>
      <p:ext uri="{BB962C8B-B14F-4D97-AF65-F5344CB8AC3E}">
        <p14:creationId xmlns:p14="http://schemas.microsoft.com/office/powerpoint/2010/main" val="425760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ygame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2187327"/>
            <a:ext cx="1001683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安装完成后，可以编写一个简单的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程序，确保安装正确。示例代码如下：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1FE0DD30-B2F2-201F-739F-2A0B1256D264}"/>
              </a:ext>
            </a:extLst>
          </p:cNvPr>
          <p:cNvSpPr txBox="1"/>
          <p:nvPr/>
        </p:nvSpPr>
        <p:spPr>
          <a:xfrm>
            <a:off x="1178469" y="1427516"/>
            <a:ext cx="5379334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2.2.2 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验证安装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437AB7E-F0BC-E5F9-EEB2-29F815C47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1810" y="3564811"/>
            <a:ext cx="2360601" cy="134459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pygame.init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宋体" panose="02010600030101010101" pitchFamily="2" charset="-122"/>
              </a:rPr>
              <a:t>代码</a:t>
            </a:r>
            <a:endParaRPr kumimoji="0" lang="en-US" altLang="zh-CN" sz="16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pygame.quit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CN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907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安装</a:t>
            </a:r>
            <a:r>
              <a:rPr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ygame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4551477" y="1398597"/>
            <a:ext cx="4568202" cy="581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以下是一个简单的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示例：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1FE0DD30-B2F2-201F-739F-2A0B1256D264}"/>
              </a:ext>
            </a:extLst>
          </p:cNvPr>
          <p:cNvSpPr txBox="1"/>
          <p:nvPr/>
        </p:nvSpPr>
        <p:spPr>
          <a:xfrm>
            <a:off x="1178469" y="1427516"/>
            <a:ext cx="5379334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2.2.2 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验证安装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3437AB7E-F0BC-E5F9-EEB2-29F815C471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1477" y="2264385"/>
            <a:ext cx="5913942" cy="4139595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pygame.init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设置窗口尺寸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win =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pygame.display.set_mode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((800, 600))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游戏主循环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running = True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while running: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for event in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pygame.event.get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if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event.type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==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pygame.QUIT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     running = False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#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渲染游戏画面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win.fill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((255, 255, 255))  #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设置背景颜色为白色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pygame.display.flip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退出游戏</a:t>
            </a:r>
          </a:p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pygame.quit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94261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5087" y="2251640"/>
            <a:ext cx="9826688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 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库来创建游戏窗口并处理游戏的逻辑。游戏的主要部分包括小鱼的移动、敌人大鱼的生成和移动，以及碰撞检测。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创建游戏窗口，设置窗口的尺寸，加载背景图片和游戏使用的小鱼图像。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定义小鱼的初始位置和移动速度。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创建敌人列表，并定义创建敌人的函数。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3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87659" y="2126948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在游戏循环中，处理事件并获取鼠标位置，根据鼠标位置计算小鱼移动，更新小鱼位置。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更新敌人大鱼的位置，并检测小鱼和敌人大鱼是否发生碰撞。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渲染背景图，小鱼和敌人大鱼图像。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更新游戏窗口并继续下一次循环。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23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988110" y="1078441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89DF0B0-8233-C087-054C-B0BA70D53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260" y="1871455"/>
            <a:ext cx="4846740" cy="31397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89906D3-98B6-9403-067C-14A647492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643" y="1078441"/>
            <a:ext cx="4875586" cy="545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988110" y="1078441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6461D7-8B32-C9B6-BBB0-79917B104B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339" y="1871455"/>
            <a:ext cx="4700736" cy="286769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6F7CBB4-5A2C-5755-CBBE-763A1D918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397" y="1088273"/>
            <a:ext cx="4852260" cy="5395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87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36931" y="120103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392434" y="1863589"/>
            <a:ext cx="9826688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库中的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实现初始化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display.set_mode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方法设置窗口尺寸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display.set_caption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方法设置窗口标题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image.load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方法加载大海背景图和小鱼图片</a:t>
            </a:r>
          </a:p>
        </p:txBody>
      </p:sp>
    </p:spTree>
    <p:extLst>
      <p:ext uri="{BB962C8B-B14F-4D97-AF65-F5344CB8AC3E}">
        <p14:creationId xmlns:p14="http://schemas.microsoft.com/office/powerpoint/2010/main" val="224032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36931" y="120103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392434" y="1863589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在游戏主循环中，获取鼠标的位置，计算小鱼的移动方向，并更新鱼的位置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pygame.blit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方法将背景图和鱼图渲染到窗口中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display.flip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更新窗口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time.Clock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().tick()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控制游戏帧率，以保持画面的流畅性。</a:t>
            </a:r>
          </a:p>
        </p:txBody>
      </p:sp>
    </p:spTree>
    <p:extLst>
      <p:ext uri="{BB962C8B-B14F-4D97-AF65-F5344CB8AC3E}">
        <p14:creationId xmlns:p14="http://schemas.microsoft.com/office/powerpoint/2010/main" val="38647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90065" y="232713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836872" y="118798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AD5CB7-1BE7-3EDD-FF6F-005BFB5C8636}"/>
              </a:ext>
            </a:extLst>
          </p:cNvPr>
          <p:cNvSpPr txBox="1"/>
          <p:nvPr/>
        </p:nvSpPr>
        <p:spPr>
          <a:xfrm>
            <a:off x="6667588" y="6044876"/>
            <a:ext cx="2596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游戏运行效果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5804244-1B71-F2EB-8D68-6D6DBB566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155" y="1187984"/>
            <a:ext cx="7442496" cy="4671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5">
            <a:extLst>
              <a:ext uri="{FF2B5EF4-FFF2-40B4-BE49-F238E27FC236}">
                <a16:creationId xmlns:a16="http://schemas.microsoft.com/office/drawing/2014/main" id="{1AC9744B-7DA8-A88D-D63E-3C1A1ABD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EFA795-E7EA-C575-E070-9962F0E88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9185" y="1699459"/>
            <a:ext cx="9566742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设计一个名为 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"Fruit Catcher"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（水果接力赛）的小游戏。玩家将控制一个篮子，在游戏窗口的顶部水平移动，接住从顶部下落的水果。每接住一个水果，玩家得分增加。然而，如果玩家未能接住正确的水果（苹果和梨）得分累加，若接住了错误的水果（香蕉），得分将减少。游戏的目标是在有限的时间内获得尽可能高的分数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10293940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玩家通过键盘控制篮子左右移动，接住从顶部下落的水。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游戏中会随机生成不同类型的水果（苹果、梨、香蕉），它们从顶部向下以随机速度下落。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玩家接住苹果或梨时得分增加，接住香蕉时得分减少。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游戏有一个时间限制，玩家需要在规定时间内获得尽可能高的分数。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52C44C6-E973-40D4-8CC1-9E1B72E9FBC9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434450" y="1233164"/>
            <a:ext cx="2130950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CD29A8-13CB-109E-D732-26E584B1CD6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9EAD58E-5D31-C19B-2039-EEACF26C5FE8}"/>
              </a:ext>
            </a:extLst>
          </p:cNvPr>
          <p:cNvGrpSpPr/>
          <p:nvPr/>
        </p:nvGrpSpPr>
        <p:grpSpPr>
          <a:xfrm>
            <a:off x="2329099" y="1233164"/>
            <a:ext cx="4747671" cy="5036516"/>
            <a:chOff x="854636" y="1951434"/>
            <a:chExt cx="4747671" cy="5036516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E5BC111-219C-0B7A-2F09-BBA6006D7E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54636" y="1951434"/>
              <a:ext cx="4747671" cy="609653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157A666D-85E4-BD8C-3C79-D4020D22E2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1890" b="22855"/>
            <a:stretch/>
          </p:blipFill>
          <p:spPr>
            <a:xfrm>
              <a:off x="854636" y="2561087"/>
              <a:ext cx="4747671" cy="4426863"/>
            </a:xfrm>
            <a:prstGeom prst="rect">
              <a:avLst/>
            </a:prstGeom>
          </p:spPr>
        </p:pic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11EEF4-EE81-4176-ECCB-DC15415CAABA}"/>
              </a:ext>
            </a:extLst>
          </p:cNvPr>
          <p:cNvGrpSpPr/>
          <p:nvPr/>
        </p:nvGrpSpPr>
        <p:grpSpPr>
          <a:xfrm>
            <a:off x="7167664" y="1233164"/>
            <a:ext cx="4922947" cy="4765452"/>
            <a:chOff x="7167664" y="1233164"/>
            <a:chExt cx="4922947" cy="4765452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62623A48-BBCF-912E-CB31-0F4D85751A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03228" y="1233164"/>
              <a:ext cx="4877223" cy="3909399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E4876F74-604D-8CEB-4B11-64A752687E7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167664" y="5152723"/>
              <a:ext cx="4922947" cy="8458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434450" y="1233164"/>
            <a:ext cx="2130950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CD29A8-13CB-109E-D732-26E584B1CD6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4084520-5015-6FC6-86E2-D34074E35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146" y="1079281"/>
            <a:ext cx="4930567" cy="504487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A8F8CC3-FF34-3A3E-93AC-0048E639B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2666" y="1079281"/>
            <a:ext cx="4900085" cy="257578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12C8B91-34D9-06B3-0970-1F60070629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428"/>
          <a:stretch/>
        </p:blipFill>
        <p:spPr>
          <a:xfrm>
            <a:off x="7157908" y="3666640"/>
            <a:ext cx="4884843" cy="2780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5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434450" y="1233164"/>
            <a:ext cx="2130950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2CD29A8-13CB-109E-D732-26E584B1CD6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A9C0377-344B-A7CC-22E3-916FCB198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078" y="1406145"/>
            <a:ext cx="5304593" cy="4612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75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455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pygame.init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():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初始化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,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pygame.display.set_mode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：设置游戏窗口。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pygame.image.load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：加载篮子和水果的图像。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Fruit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类：表示水果对象，包括初始化位置和下落速度，并提供更新和绘制方法。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列表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fruits = []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：定义水果列表，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score = 0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：初始得分，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time_remaining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= 100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：初始时间。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478DC01-3736-DFF7-26E1-27BBF0F406F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while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循环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游戏循环，处理事件，控制篮子的移动，生成随机类型的水果，并根据碰撞检测更新得分。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在游戏窗口中绘制篮子、水果以及得分和剩余时间的文本信息。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当时间耗尽时，设定 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game_over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标志为真，显示游戏结束信息，并停止更新游戏画面。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CB7B7BB6-82C2-4280-F699-82F2993029CA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4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958577" y="144161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9F3241-3C87-1D80-84D4-79360059E302}"/>
              </a:ext>
            </a:extLst>
          </p:cNvPr>
          <p:cNvSpPr txBox="1"/>
          <p:nvPr/>
        </p:nvSpPr>
        <p:spPr>
          <a:xfrm>
            <a:off x="624265" y="2192751"/>
            <a:ext cx="393684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游戏开始后，通过键盘方向键左右移动篮子接水果，接到水果越多得分越高，如果接到错误水果香蕉则减分，如右图所示。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60DBD-287E-9181-2967-E3866DDB1EB6}"/>
              </a:ext>
            </a:extLst>
          </p:cNvPr>
          <p:cNvSpPr txBox="1"/>
          <p:nvPr/>
        </p:nvSpPr>
        <p:spPr>
          <a:xfrm>
            <a:off x="7013983" y="5868190"/>
            <a:ext cx="3171738" cy="367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水果接力赛游戏运行效果图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DCD5C-66D7-31A8-8840-1E446784D6F7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C599EFE-0344-195B-EAD5-0C474B6B4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616" y="1386826"/>
            <a:ext cx="6689022" cy="434860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6763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958577" y="144161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99F3241-3C87-1D80-84D4-79360059E302}"/>
              </a:ext>
            </a:extLst>
          </p:cNvPr>
          <p:cNvSpPr txBox="1"/>
          <p:nvPr/>
        </p:nvSpPr>
        <p:spPr>
          <a:xfrm>
            <a:off x="624265" y="2192751"/>
            <a:ext cx="3936849" cy="1884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游戏时间用完后结束游戏，窗口显示游戏最终得分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Scores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，游戏时间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Time=0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，并提示“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Game Over”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，如右图所示。</a:t>
            </a:r>
            <a:endParaRPr lang="zh-CN" altLang="zh-CN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60DBD-287E-9181-2967-E3866DDB1EB6}"/>
              </a:ext>
            </a:extLst>
          </p:cNvPr>
          <p:cNvSpPr txBox="1"/>
          <p:nvPr/>
        </p:nvSpPr>
        <p:spPr>
          <a:xfrm>
            <a:off x="6967685" y="5692688"/>
            <a:ext cx="3171738" cy="367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水果接力赛游戏运行效果图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1FDCD5C-66D7-31A8-8840-1E446784D6F7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 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水果接力赛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346849A-03B1-E3CD-CB4B-4639FA753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429" y="1165312"/>
            <a:ext cx="6670634" cy="436050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10486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07967" y="1916821"/>
            <a:ext cx="9572923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本任务使用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库实现了一款简单的小游戏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小鱼逃生”。游戏中，玩家需要控制小鱼躲避障碍物，尽可能长时间地生存。通过本任务的实践，可以加深对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库的理解，了解游戏开发中包括游戏循环、事件处理、图像渲染等基本流程和技能。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9138184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任务二 小鱼逃生</a:t>
            </a:r>
            <a:r>
              <a:rPr lang="en-US" altLang="zh-CN" sz="17600" b="1" dirty="0">
                <a:solidFill>
                  <a:schemeClr val="bg1"/>
                </a:solidFill>
              </a:rPr>
              <a:t>(Fishy Escape)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051" y="5065352"/>
            <a:ext cx="2653228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pygame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库的优势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pygame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库的生态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428" y="5017933"/>
            <a:ext cx="2653229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pygame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库的安装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pygame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库的使用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41163" y="1723525"/>
            <a:ext cx="10023858" cy="389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本任务所实现的“小鱼逃生”游戏，逻辑清晰，简单明了，易于上手，能够很好地吸引玩家。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通过本任务的实践，加深对游戏逻辑和玩法设计的理解，提升编程能力，同时对游戏开发的整体流程有清晰的认识。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在游戏设计和实现中可以加入自己的想法，从而积累和实践经验，锻炼创造性思维。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055440" cy="4021404"/>
            <a:chOff x="8109953" y="1866216"/>
            <a:chExt cx="3055440" cy="3741167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290845" y="1866216"/>
              <a:ext cx="2773906" cy="32759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lvl="0" indent="-285750">
                <a:lnSpc>
                  <a:spcPct val="150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提升对程序逻辑和用户体验的理解和把握</a:t>
              </a:r>
            </a:p>
            <a:p>
              <a:pPr marL="285750" lvl="0" indent="-285750">
                <a:lnSpc>
                  <a:spcPct val="150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能够通过实践提高解决问题的创造性和动手能力</a:t>
              </a:r>
            </a:p>
            <a:p>
              <a:pPr marL="285750" lvl="0" indent="-285750">
                <a:lnSpc>
                  <a:spcPct val="150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能够通过查阅官方文档、社区论坛或搜索引擎等渠道解决问题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91718"/>
            <a:ext cx="3055227" cy="4038110"/>
            <a:chOff x="1215322" y="1849510"/>
            <a:chExt cx="3055440" cy="4261651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305660" y="2023509"/>
              <a:ext cx="2852792" cy="2736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ct val="180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pygame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库的基本功能和优势</a:t>
              </a:r>
            </a:p>
            <a:p>
              <a:pPr marL="285750" indent="-285750">
                <a:lnSpc>
                  <a:spcPct val="180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pygame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库中游戏开发的基本流程和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API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调用方法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055227" cy="4021405"/>
            <a:chOff x="4742382" y="1866216"/>
            <a:chExt cx="3055227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7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2869" y="1946131"/>
              <a:ext cx="3044740" cy="234032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80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pygame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库开发简单的游戏</a:t>
              </a:r>
            </a:p>
            <a:p>
              <a:pPr marL="342900" lvl="0" indent="-342900" algn="just">
                <a:lnSpc>
                  <a:spcPct val="180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能够处理游戏中的图形绘制、事件响应和碰撞检测等基本游戏逻辑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614" y="2390860"/>
            <a:ext cx="9785101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创建一个简单的游戏场景，玩家控制一条小鱼在海洋中游动，避开敌人，敌人一群大鱼。游戏一开始，小鱼会处于游戏窗口的中央，敌人会随机生成并向小鱼移动。如果小鱼和敌人碰撞，则游戏结束。玩家可以使用鼠标控制小鱼的移动方向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C731C8-D8FC-82D9-6C5C-5DEFC5EA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1521884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小鱼逃生（</a:t>
            </a:r>
            <a:r>
              <a:rPr kumimoji="0" lang="en-US" altLang="zh-CN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Fishy Escape</a:t>
            </a: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088545" y="3674363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088544" y="1499379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59995" y="1608123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2.1 </a:t>
            </a:r>
            <a:r>
              <a:rPr lang="en-US" altLang="zh-CN" sz="2800" dirty="0" err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pygame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4" y="3847375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2.2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安装</a:t>
            </a:r>
            <a:r>
              <a:rPr kumimoji="0" lang="en-US" altLang="zh-CN" sz="2800" dirty="0" err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pygame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46656E4A-3A0A-F44B-C32A-E4AFDFBF47B1}"/>
              </a:ext>
            </a:extLst>
          </p:cNvPr>
          <p:cNvSpPr txBox="1"/>
          <p:nvPr/>
        </p:nvSpPr>
        <p:spPr>
          <a:xfrm>
            <a:off x="5259995" y="2502969"/>
            <a:ext cx="4175125" cy="430887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2.1.1 </a:t>
            </a:r>
            <a:r>
              <a:rPr kumimoji="0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 </a:t>
            </a:r>
            <a:r>
              <a:rPr kumimoji="0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pygame</a:t>
            </a: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库的优势</a:t>
            </a:r>
            <a:endParaRPr kumimoji="0"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DB10C998-8DF9-3FAA-F0D7-03C0615C2A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5" y="3063779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2.1.2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 </a:t>
            </a:r>
            <a:r>
              <a:rPr kumimoji="0" lang="en-US" altLang="zh-CN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pygame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生态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id="{659FF739-2C83-852C-9F4A-5DD69477B9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4" y="4674772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2.2.1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 使用</a:t>
            </a: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pip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安装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790FA1B8-B15D-BA06-BB84-60C916BE2D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993" y="5249877"/>
            <a:ext cx="49164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2.2.2 </a:t>
            </a:r>
            <a:r>
              <a:rPr kumimoji="0"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 验证安装</a:t>
            </a: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 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是一个用于开发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游戏的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库，它提供了丰富的游戏开发功能和工具。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提供了处理图像、声音、输入设备等方面的功能，是开发简单游戏的理想工具。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简化了游戏开发的复杂性，使得开发者能够专注于游戏逻辑和交互体验的实现。通过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，可以轻松创建各种有趣的游戏。</a:t>
            </a: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2.1.1 </a:t>
            </a:r>
            <a:r>
              <a:rPr kumimoji="0" lang="en-US" altLang="zh-CN" sz="36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的优势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596623" y="1739948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跨平台性：支持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MacOS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等主流操作系统。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简单易学：适合初学者入门，提供了丰富的文档和示例。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功能完善：包含图形绘制、事件处理、声音等模块。</a:t>
            </a:r>
          </a:p>
        </p:txBody>
      </p:sp>
    </p:spTree>
    <p:extLst>
      <p:ext uri="{BB962C8B-B14F-4D97-AF65-F5344CB8AC3E}">
        <p14:creationId xmlns:p14="http://schemas.microsoft.com/office/powerpoint/2010/main" val="1231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2.1.2 </a:t>
            </a:r>
            <a:r>
              <a:rPr lang="en-US" altLang="zh-CN" sz="36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kumimoji="0" lang="en-US" altLang="zh-CN" sz="36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ygame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生态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不仅提供基础的游戏开发功能，还有许多相关的扩展模块和工具，如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PyOpenGL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Pygame_gui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2820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5195</TotalTime>
  <Words>1586</Words>
  <Application>Microsoft Office PowerPoint</Application>
  <PresentationFormat>宽屏</PresentationFormat>
  <Paragraphs>145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等线</vt:lpstr>
      <vt:lpstr>华文新魏</vt:lpstr>
      <vt:lpstr>微软雅黑</vt:lpstr>
      <vt:lpstr>Arial</vt:lpstr>
      <vt:lpstr>Consolas</vt:lpstr>
      <vt:lpstr>Impact</vt:lpstr>
      <vt:lpstr>Times New Roman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365</cp:revision>
  <dcterms:created xsi:type="dcterms:W3CDTF">2021-09-14T07:41:00Z</dcterms:created>
  <dcterms:modified xsi:type="dcterms:W3CDTF">2024-08-25T12:19:56Z</dcterms:modified>
</cp:coreProperties>
</file>